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sldIdLst>
    <p:sldId id="262" r:id="rId2"/>
    <p:sldId id="282" r:id="rId3"/>
    <p:sldId id="288" r:id="rId4"/>
    <p:sldId id="284" r:id="rId5"/>
    <p:sldId id="285" r:id="rId6"/>
    <p:sldId id="283" r:id="rId7"/>
    <p:sldId id="263" r:id="rId8"/>
    <p:sldId id="287" r:id="rId9"/>
    <p:sldId id="292" r:id="rId10"/>
    <p:sldId id="278" r:id="rId11"/>
    <p:sldId id="279" r:id="rId12"/>
    <p:sldId id="280" r:id="rId13"/>
    <p:sldId id="264" r:id="rId14"/>
    <p:sldId id="257" r:id="rId15"/>
    <p:sldId id="258" r:id="rId16"/>
    <p:sldId id="259" r:id="rId17"/>
    <p:sldId id="260" r:id="rId18"/>
    <p:sldId id="261" r:id="rId19"/>
    <p:sldId id="265" r:id="rId20"/>
    <p:sldId id="273" r:id="rId21"/>
    <p:sldId id="267" r:id="rId22"/>
    <p:sldId id="293" r:id="rId23"/>
    <p:sldId id="268" r:id="rId24"/>
    <p:sldId id="269" r:id="rId25"/>
    <p:sldId id="270" r:id="rId26"/>
    <p:sldId id="281" r:id="rId27"/>
    <p:sldId id="274" r:id="rId28"/>
    <p:sldId id="276" r:id="rId29"/>
    <p:sldId id="272" r:id="rId30"/>
    <p:sldId id="275" r:id="rId31"/>
    <p:sldId id="29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660E29-91B0-4F5A-A478-74F4C93EA31D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53A1E-CA43-4DB2-8841-0F5E68563E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59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24086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0851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947817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4604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42927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5507416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16585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523073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357518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7978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767370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608609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24467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44961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85965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07454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7818803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6637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94280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1810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i="1" baseline="0">
                <a:solidFill>
                  <a:srgbClr val="FFFF99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2"/>
                </a:solidFill>
                <a:latin typeface="Lucida Calligraphy" pitchFamily="66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172201"/>
            <a:ext cx="2844800" cy="365125"/>
          </a:xfrm>
        </p:spPr>
        <p:txBody>
          <a:bodyPr/>
          <a:lstStyle>
            <a:lvl1pPr>
              <a:defRPr sz="1600" baseline="0">
                <a:solidFill>
                  <a:schemeClr val="bg2"/>
                </a:solidFill>
                <a:latin typeface="Brush Script MT" pitchFamily="66" charset="0"/>
              </a:defRPr>
            </a:lvl1pPr>
          </a:lstStyle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172201"/>
            <a:ext cx="3860800" cy="365125"/>
          </a:xfrm>
        </p:spPr>
        <p:txBody>
          <a:bodyPr/>
          <a:lstStyle>
            <a:lvl1pPr marL="0" algn="ctr" defTabSz="914400" rtl="0" eaLnBrk="1" latinLnBrk="0" hangingPunct="1">
              <a:defRPr lang="en-US" sz="1600" kern="1200" baseline="0">
                <a:solidFill>
                  <a:schemeClr val="bg2"/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>
            <a:lvl1pPr>
              <a:defRPr sz="1600" smtClean="0">
                <a:solidFill>
                  <a:schemeClr val="bg2"/>
                </a:solidFill>
                <a:latin typeface="Brush Script MT" panose="03060802040406070304" pitchFamily="66" charset="0"/>
              </a:defRPr>
            </a:lvl1pPr>
          </a:lstStyle>
          <a:p>
            <a:pPr>
              <a:defRPr/>
            </a:pPr>
            <a:fld id="{D7F53AA0-0FDF-4ED5-92E7-6EFC2DB27F65}" type="slidenum">
              <a:rPr lang="en-US" altLang="en-US">
                <a:solidFill>
                  <a:srgbClr val="EEECE1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13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6A05A-9A23-49C7-A4BA-CC960CB314FB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894CC-E096-4A44-91EB-C51261DAB14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55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User\Local Settings\Temporary Internet Files\Content.IE5\STEB01UR\MCj04348230000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4400" y="6096000"/>
            <a:ext cx="81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63200" y="6248401"/>
            <a:ext cx="1320800" cy="365125"/>
          </a:xfrm>
        </p:spPr>
        <p:txBody>
          <a:bodyPr/>
          <a:lstStyle>
            <a:lvl1pPr>
              <a:defRPr b="1"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D670A4ED-7EAB-45F6-8BDC-ED4F17AC4A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7025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D0F5E-E6E3-45DB-918F-9AFA39D31BC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735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A765-61FF-4920-AEB4-557248BC40D0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41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6AD2-92DF-4257-AFCA-E1BFEAEE8D41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188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DBE32-1553-4622-9335-17FD67F57D35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663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E4CCA-2DC4-4F5D-9613-6DA667E6CEEA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146637-609C-46DE-8584-713A5F3B0B17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4970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7758-CF53-4F2B-8288-FBBA397FA7A5}" type="slidenum">
              <a:rPr lang="en-US" altLang="en-US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482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82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22000" y="6229350"/>
            <a:ext cx="12700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5600" y="6248401"/>
            <a:ext cx="223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24840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248401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433CAC1-9692-4DBC-8D35-8E73D922E39A}" type="slidenum">
              <a:rPr lang="en-US" altLang="en-US">
                <a:solidFill>
                  <a:prstClr val="white"/>
                </a:solidFill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1032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5600"/>
            <a:ext cx="1219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076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8800" y="1"/>
            <a:ext cx="203200" cy="676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1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6248400"/>
            <a:ext cx="1384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067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lang="en-US" sz="4400" b="1" i="1" kern="1200" dirty="0">
          <a:solidFill>
            <a:srgbClr val="FFFF99"/>
          </a:solidFill>
          <a:latin typeface="Comic Sans MS" pitchFamily="66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 i="1">
          <a:solidFill>
            <a:srgbClr val="FFFF99"/>
          </a:solidFill>
          <a:latin typeface="Comic Sans MS" pitchFamily="66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0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6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800" kern="1200">
          <a:solidFill>
            <a:srgbClr val="F2F2F2"/>
          </a:solidFill>
          <a:latin typeface="Brush Script MT" pitchFamily="66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3AA0-0FDF-4ED5-92E7-6EFC2DB27F65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1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498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 Corner</a:t>
            </a:r>
            <a:endParaRPr altLang="en-US" dirty="0" smtClean="0"/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   </a:t>
            </a:r>
          </a:p>
        </p:txBody>
      </p:sp>
      <p:sp>
        <p:nvSpPr>
          <p:cNvPr id="5124" name="Text Box 21"/>
          <p:cNvSpPr txBox="1">
            <a:spLocks noChangeArrowheads="1"/>
          </p:cNvSpPr>
          <p:nvPr/>
        </p:nvSpPr>
        <p:spPr bwMode="auto">
          <a:xfrm>
            <a:off x="759854" y="1752600"/>
            <a:ext cx="9450946" cy="8586966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Use your </a:t>
            </a:r>
            <a:r>
              <a:rPr lang="en-US" altLang="en-US" sz="3200" dirty="0" err="1" smtClean="0">
                <a:solidFill>
                  <a:schemeClr val="bg1"/>
                </a:solidFill>
              </a:rPr>
              <a:t>Rekenrek</a:t>
            </a:r>
            <a:r>
              <a:rPr lang="en-US" altLang="en-US" sz="3200" dirty="0" smtClean="0">
                <a:solidFill>
                  <a:schemeClr val="bg1"/>
                </a:solidFill>
              </a:rPr>
              <a:t>. Draw </a:t>
            </a:r>
            <a:r>
              <a:rPr lang="en-US" altLang="en-US" sz="3200" dirty="0">
                <a:solidFill>
                  <a:schemeClr val="bg1"/>
                </a:solidFill>
              </a:rPr>
              <a:t>as many combinations of </a:t>
            </a:r>
            <a:r>
              <a:rPr lang="en-US" altLang="en-US" sz="3200" dirty="0" smtClean="0">
                <a:solidFill>
                  <a:schemeClr val="bg1"/>
                </a:solidFill>
              </a:rPr>
              <a:t>17 </a:t>
            </a:r>
            <a:r>
              <a:rPr lang="en-US" altLang="en-US" sz="3200" dirty="0">
                <a:solidFill>
                  <a:schemeClr val="bg1"/>
                </a:solidFill>
              </a:rPr>
              <a:t>as you </a:t>
            </a:r>
            <a:r>
              <a:rPr lang="en-US" altLang="en-US" sz="3200" dirty="0" smtClean="0">
                <a:solidFill>
                  <a:schemeClr val="bg1"/>
                </a:solidFill>
              </a:rPr>
              <a:t>can.  Write your number sentences in your Math Journal. </a:t>
            </a:r>
            <a:endParaRPr lang="en-US" altLang="en-US" sz="3200" dirty="0"/>
          </a:p>
          <a:p>
            <a:pPr eaLnBrk="1" hangingPunct="1">
              <a:spcBef>
                <a:spcPct val="50000"/>
              </a:spcBef>
            </a:pPr>
            <a:endParaRPr lang="en-US" altLang="en-US" sz="3200" dirty="0"/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Arial Unicode MS" panose="020B0604020202020204" pitchFamily="34" charset="-128"/>
              </a:rPr>
              <a:t>Think Space!</a:t>
            </a:r>
          </a:p>
          <a:p>
            <a:pPr algn="ctr" eaLnBrk="1" hangingPunct="1"/>
            <a:r>
              <a:rPr lang="en-US" altLang="en-US" sz="3200" dirty="0">
                <a:solidFill>
                  <a:schemeClr val="bg1"/>
                </a:solidFill>
                <a:latin typeface="Arial Unicode MS" panose="020B0604020202020204" pitchFamily="34" charset="-128"/>
              </a:rPr>
              <a:t>The number is 10.  Build it as many different ways as you can using </a:t>
            </a:r>
            <a:r>
              <a:rPr lang="en-US" altLang="en-US" sz="3200" b="1" u="sng" dirty="0">
                <a:solidFill>
                  <a:schemeClr val="bg1"/>
                </a:solidFill>
                <a:latin typeface="Arial Unicode MS" panose="020B0604020202020204" pitchFamily="34" charset="-128"/>
              </a:rPr>
              <a:t>MENTAL OR REKENREK</a:t>
            </a:r>
            <a:r>
              <a:rPr lang="en-US" altLang="en-US" sz="3200" dirty="0">
                <a:solidFill>
                  <a:schemeClr val="bg1"/>
                </a:solidFill>
                <a:latin typeface="Arial Unicode MS" panose="020B0604020202020204" pitchFamily="34" charset="-128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4400" dirty="0"/>
          </a:p>
          <a:p>
            <a:pPr eaLnBrk="1" hangingPunct="1">
              <a:spcBef>
                <a:spcPct val="50000"/>
              </a:spcBef>
            </a:pPr>
            <a:endParaRPr lang="en-US" altLang="en-US" sz="4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  <a:p>
            <a:pPr eaLnBrk="1" hangingPunct="1">
              <a:spcBef>
                <a:spcPct val="50000"/>
              </a:spcBef>
            </a:pPr>
            <a:endParaRPr lang="en-US" alt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2009" y="2815873"/>
            <a:ext cx="2773512" cy="153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dirty="0" smtClean="0"/>
              <a:t>Math </a:t>
            </a:r>
            <a:r>
              <a:rPr lang="en-US" altLang="en-US" dirty="0" err="1"/>
              <a:t>Math</a:t>
            </a:r>
            <a:r>
              <a:rPr lang="en-US" altLang="en-US" dirty="0"/>
              <a:t> Corner</a:t>
            </a:r>
            <a:endParaRPr altLang="en-US" dirty="0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978794" y="1295401"/>
            <a:ext cx="10354614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200" dirty="0">
                <a:latin typeface="Arial" charset="0"/>
                <a:cs typeface="Arial" charset="0"/>
              </a:rPr>
              <a:t>	</a:t>
            </a:r>
            <a:r>
              <a:rPr lang="en-US" sz="3200" dirty="0" smtClean="0">
                <a:latin typeface="Arial" charset="0"/>
                <a:cs typeface="Arial" charset="0"/>
              </a:rPr>
              <a:t>Ms. Holmes has </a:t>
            </a:r>
            <a:r>
              <a:rPr lang="en-US" sz="3200" dirty="0">
                <a:latin typeface="Arial" charset="0"/>
                <a:cs typeface="Arial" charset="0"/>
              </a:rPr>
              <a:t>2</a:t>
            </a:r>
            <a:r>
              <a:rPr lang="en-US" sz="3200" dirty="0" smtClean="0">
                <a:latin typeface="Arial" charset="0"/>
                <a:cs typeface="Arial" charset="0"/>
              </a:rPr>
              <a:t> pennies.  Ms. Mitchell has 2 pennies.  Ms. Fluker has </a:t>
            </a:r>
            <a:r>
              <a:rPr lang="en-US" sz="3200" dirty="0">
                <a:latin typeface="Arial" charset="0"/>
                <a:cs typeface="Arial" charset="0"/>
              </a:rPr>
              <a:t>1</a:t>
            </a:r>
            <a:r>
              <a:rPr lang="en-US" sz="3200" dirty="0" smtClean="0">
                <a:latin typeface="Arial" charset="0"/>
                <a:cs typeface="Arial" charset="0"/>
              </a:rPr>
              <a:t> penny.  Draw two ten-frames to help you find out how much they have altogether. Write a number sentence to show your thinking.</a:t>
            </a:r>
            <a:endParaRPr lang="en-US" sz="3200" dirty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3200" dirty="0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Think Space!</a:t>
            </a: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The problem is 8 + 2.  Solve it as many different ways as you can using </a:t>
            </a:r>
            <a:r>
              <a:rPr lang="en-US" sz="3200" b="1" u="sng" dirty="0">
                <a:solidFill>
                  <a:schemeClr val="bg1"/>
                </a:solidFill>
                <a:latin typeface="Arial Unicode MS" pitchFamily="34" charset="-128"/>
              </a:rPr>
              <a:t>MENTAL OR REKENREK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8601" y="3451538"/>
            <a:ext cx="1535000" cy="15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53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 </a:t>
            </a:r>
            <a:r>
              <a:rPr lang="en-US" altLang="en-US" dirty="0"/>
              <a:t>Math Corner</a:t>
            </a:r>
            <a:endParaRPr altLang="en-US" dirty="0" smtClean="0"/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1981200" y="1219200"/>
            <a:ext cx="8229600" cy="434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>
                <a:latin typeface="Arial" charset="0"/>
                <a:cs typeface="Arial" charset="0"/>
              </a:rPr>
              <a:t>	</a:t>
            </a:r>
            <a:r>
              <a:rPr lang="en-US" sz="3600" dirty="0" smtClean="0">
                <a:latin typeface="Arial" charset="0"/>
                <a:cs typeface="Arial" charset="0"/>
              </a:rPr>
              <a:t>Hannah has </a:t>
            </a:r>
            <a:r>
              <a:rPr lang="en-US" sz="3600" dirty="0">
                <a:latin typeface="Arial" charset="0"/>
                <a:cs typeface="Arial" charset="0"/>
              </a:rPr>
              <a:t>two </a:t>
            </a:r>
            <a:r>
              <a:rPr lang="en-US" sz="3600" dirty="0" smtClean="0">
                <a:latin typeface="Arial" charset="0"/>
                <a:cs typeface="Arial" charset="0"/>
              </a:rPr>
              <a:t>pennies.  How many more does she need to fill a ten-frame?  Draw a picture to show your thinking.</a:t>
            </a:r>
            <a:endParaRPr lang="en-US" sz="3600" dirty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Think Space!</a:t>
            </a: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The number is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</a:rPr>
              <a:t>14. 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Build it as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</a:rPr>
              <a:t>many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different ways as you can using </a:t>
            </a:r>
            <a:r>
              <a:rPr lang="en-US" sz="3200" b="1" u="sng" dirty="0" smtClean="0">
                <a:solidFill>
                  <a:schemeClr val="bg1"/>
                </a:solidFill>
                <a:latin typeface="Arial Unicode MS" pitchFamily="34" charset="-128"/>
              </a:rPr>
              <a:t>MENTAL THINKING </a:t>
            </a:r>
            <a:r>
              <a:rPr lang="en-US" sz="3200" b="1" u="sng" dirty="0">
                <a:solidFill>
                  <a:schemeClr val="bg1"/>
                </a:solidFill>
                <a:latin typeface="Arial Unicode MS" pitchFamily="34" charset="-128"/>
              </a:rPr>
              <a:t>OR </a:t>
            </a:r>
            <a:r>
              <a:rPr lang="en-US" sz="3200" b="1" u="sng" dirty="0" smtClean="0">
                <a:solidFill>
                  <a:schemeClr val="bg1"/>
                </a:solidFill>
                <a:latin typeface="Arial Unicode MS" pitchFamily="34" charset="-128"/>
              </a:rPr>
              <a:t>a REKENREK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4500" dirty="0">
              <a:latin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88457" y="2941886"/>
            <a:ext cx="1798476" cy="179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24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3AA0-0FDF-4ED5-92E7-6EFC2DB27F65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13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55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Math Corner</a:t>
            </a:r>
            <a:endParaRPr altLang="en-US" sz="4000" dirty="0"/>
          </a:p>
        </p:txBody>
      </p:sp>
      <p:sp>
        <p:nvSpPr>
          <p:cNvPr id="4099" name="Text Box 151"/>
          <p:cNvSpPr txBox="1">
            <a:spLocks noChangeArrowheads="1"/>
          </p:cNvSpPr>
          <p:nvPr/>
        </p:nvSpPr>
        <p:spPr bwMode="auto">
          <a:xfrm>
            <a:off x="522515" y="914401"/>
            <a:ext cx="10672354" cy="7725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>
                <a:solidFill>
                  <a:prstClr val="white"/>
                </a:solidFill>
                <a:latin typeface="Arial Unicode MS" pitchFamily="34" charset="-128"/>
              </a:rPr>
              <a:t>Make a tally table of </a:t>
            </a:r>
            <a:endParaRPr lang="en-US" sz="4800" dirty="0" smtClean="0">
              <a:solidFill>
                <a:prstClr val="white"/>
              </a:solidFill>
              <a:latin typeface="Arial Unicode MS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smtClean="0">
                <a:solidFill>
                  <a:prstClr val="white"/>
                </a:solidFill>
                <a:latin typeface="Arial Unicode MS" pitchFamily="34" charset="-128"/>
              </a:rPr>
              <a:t>today’s </a:t>
            </a:r>
            <a:r>
              <a:rPr lang="en-US" sz="4800" dirty="0">
                <a:solidFill>
                  <a:prstClr val="white"/>
                </a:solidFill>
                <a:latin typeface="Arial Unicode MS" pitchFamily="34" charset="-128"/>
              </a:rPr>
              <a:t>lunch choices</a:t>
            </a:r>
            <a:r>
              <a:rPr lang="en-US" sz="4800" dirty="0" smtClean="0">
                <a:solidFill>
                  <a:prstClr val="white"/>
                </a:solidFill>
                <a:latin typeface="Arial Unicode MS" pitchFamily="34" charset="-128"/>
              </a:rPr>
              <a:t>.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white"/>
              </a:solidFill>
              <a:latin typeface="Arial Unicode MS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dirty="0" smtClean="0">
                <a:solidFill>
                  <a:prstClr val="white"/>
                </a:solidFill>
                <a:latin typeface="Arial Unicode MS" pitchFamily="34" charset="-128"/>
              </a:rPr>
              <a:t>How can you use pictures to match your tally table?  </a:t>
            </a:r>
            <a:endParaRPr lang="en-US" sz="4800" dirty="0">
              <a:solidFill>
                <a:prstClr val="white"/>
              </a:solidFill>
              <a:latin typeface="Arial Unicode MS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4800" dirty="0">
              <a:solidFill>
                <a:prstClr val="white"/>
              </a:solidFill>
              <a:latin typeface="Arial Unicode MS" pitchFamily="34" charset="-128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u="sng" dirty="0" smtClean="0">
                <a:solidFill>
                  <a:prstClr val="white"/>
                </a:solidFill>
                <a:latin typeface="Comic Sans MS" pitchFamily="66" charset="0"/>
              </a:rPr>
              <a:t> </a:t>
            </a:r>
            <a:endParaRPr lang="en-US" sz="2800" i="1" dirty="0">
              <a:solidFill>
                <a:prstClr val="white"/>
              </a:solidFill>
              <a:latin typeface="Comic Sans MS" pitchFamily="66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Arial Unicode MS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Arial Unicode MS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sz="3600" dirty="0">
              <a:solidFill>
                <a:prstClr val="white"/>
              </a:solidFill>
              <a:latin typeface="Arial Unicode MS" pitchFamily="34" charset="-128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>
                <a:solidFill>
                  <a:prstClr val="white"/>
                </a:solidFill>
                <a:latin typeface="Arial Unicode MS" pitchFamily="34" charset="-128"/>
              </a:rPr>
              <a:t/>
            </a:r>
            <a:br>
              <a:rPr lang="en-US" sz="3600" dirty="0">
                <a:solidFill>
                  <a:prstClr val="white"/>
                </a:solidFill>
                <a:latin typeface="Arial Unicode MS" pitchFamily="34" charset="-128"/>
              </a:rPr>
            </a:br>
            <a:endParaRPr lang="en-US" sz="3600" dirty="0">
              <a:solidFill>
                <a:prstClr val="white"/>
              </a:solidFill>
              <a:latin typeface="Arial Unicode MS" pitchFamily="34" charset="-128"/>
            </a:endParaRPr>
          </a:p>
        </p:txBody>
      </p:sp>
      <p:pic>
        <p:nvPicPr>
          <p:cNvPr id="5124" name="Picture 5" descr="C:\Documents and Settings\christinafreeman\Local Settings\Temporary Internet Files\Content.IE5\YWDU5AHE\MC90006028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452938"/>
            <a:ext cx="2819400" cy="225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91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 Corner</a:t>
            </a:r>
            <a:endParaRPr altLang="en-US" dirty="0" smtClean="0"/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US" altLang="en-US" sz="1800">
                <a:solidFill>
                  <a:prstClr val="black"/>
                </a:solidFill>
                <a:latin typeface="Arial" panose="020B0604020202020204" pitchFamily="34" charset="0"/>
              </a:rPr>
              <a:t>                 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373487" y="1447801"/>
            <a:ext cx="11410682" cy="5386090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4000" dirty="0" smtClean="0">
                <a:solidFill>
                  <a:prstClr val="white"/>
                </a:solidFill>
                <a:latin typeface="Arial" charset="0"/>
                <a:cs typeface="Arial" charset="0"/>
              </a:rPr>
              <a:t>Survey your class to find out who likes dogs, cats, birds, and fish the most.                                              Create a class sort of your data.</a:t>
            </a:r>
            <a:endParaRPr lang="en-US" sz="4000" dirty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4400" b="1" i="1" u="sng" dirty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endParaRPr lang="en-US" sz="2400" dirty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11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en-US" dirty="0"/>
              <a:t>Math Corner</a:t>
            </a:r>
            <a:endParaRPr altLang="en-US" dirty="0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1104900" y="1296474"/>
            <a:ext cx="8229600" cy="45259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dirty="0" smtClean="0">
                <a:latin typeface="Arial" charset="0"/>
                <a:cs typeface="Arial" charset="0"/>
              </a:rPr>
              <a:t>	How many fingers on six hands?  Tell with numbers and words.</a:t>
            </a:r>
            <a:endParaRPr lang="en-US" dirty="0">
              <a:latin typeface="Arial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endParaRPr lang="en-US" sz="2400" b="1" i="1" u="sng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400" b="1" i="1" u="sng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400" i="1" dirty="0">
              <a:solidFill>
                <a:schemeClr val="bg1"/>
              </a:solidFill>
              <a:latin typeface="Comic Sans MS" pitchFamily="66" charset="0"/>
            </a:endParaRPr>
          </a:p>
          <a:p>
            <a:pPr>
              <a:buFont typeface="Arial" charset="0"/>
              <a:buNone/>
              <a:defRPr/>
            </a:pPr>
            <a:endParaRPr lang="en-US" sz="2400" dirty="0">
              <a:latin typeface="Arial" charset="0"/>
              <a:cs typeface="Arial" charset="0"/>
            </a:endParaRPr>
          </a:p>
        </p:txBody>
      </p:sp>
      <p:pic>
        <p:nvPicPr>
          <p:cNvPr id="9220" name="Picture 4" descr="C:\Documents and Settings\christinafreeman\Local Settings\Temporary Internet Files\Content.IE5\EI4G5REJ\MP90044645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0" y="1605991"/>
            <a:ext cx="1752600" cy="29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130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Math Corner</a:t>
            </a:r>
            <a:endParaRPr altLang="en-US" sz="4000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476518" y="1066800"/>
            <a:ext cx="10792496" cy="5334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You were given 5 pieces of candy and your friend </a:t>
            </a: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                                        was 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given 8 pieces.  </a:t>
            </a:r>
          </a:p>
          <a:p>
            <a:pPr marL="742950" indent="-742950">
              <a:buFont typeface="Arial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Draw  a picture of your candy and your friend’s candy. </a:t>
            </a:r>
          </a:p>
          <a:p>
            <a:pPr marL="742950" indent="-742950">
              <a:buFont typeface="Arial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Circle the larger group of candy.</a:t>
            </a:r>
          </a:p>
          <a:p>
            <a:pPr marL="742950" indent="-742950">
              <a:buFont typeface="Arial" charset="0"/>
              <a:buAutoNum type="arabicPeriod"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Tell how many pieces you both have altogether.</a:t>
            </a:r>
          </a:p>
          <a:p>
            <a:pPr marL="0" indent="0">
              <a:buNone/>
              <a:defRPr/>
            </a:pPr>
            <a:endParaRPr lang="en-US" sz="3600" b="1" dirty="0">
              <a:solidFill>
                <a:schemeClr val="bg1"/>
              </a:solidFill>
              <a:latin typeface="Arial Unicode MS" pitchFamily="34" charset="-128"/>
              <a:cs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5690" y="3733800"/>
            <a:ext cx="70866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i="1" u="sng" dirty="0" smtClean="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 </a:t>
            </a:r>
            <a:endParaRPr lang="en-US" sz="2400" i="1" dirty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</p:txBody>
      </p:sp>
      <p:pic>
        <p:nvPicPr>
          <p:cNvPr id="11269" name="Picture 38" descr="C:\Documents and Settings\christinafreeman\Local Settings\Temporary Internet Files\Content.IE5\0OMMS561\MC9004397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86200"/>
            <a:ext cx="274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93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 Corner</a:t>
            </a:r>
            <a:endParaRPr altLang="en-US" dirty="0" smtClean="0"/>
          </a:p>
        </p:txBody>
      </p:sp>
      <p:sp>
        <p:nvSpPr>
          <p:cNvPr id="13315" name="Rectangle 3"/>
          <p:cNvSpPr>
            <a:spLocks noGrp="1"/>
          </p:cNvSpPr>
          <p:nvPr>
            <p:ph type="body" idx="4294967295"/>
          </p:nvPr>
        </p:nvSpPr>
        <p:spPr>
          <a:xfrm>
            <a:off x="850006" y="1600200"/>
            <a:ext cx="9360794" cy="4343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4400" dirty="0">
                <a:latin typeface="Arial" panose="020B0604020202020204" pitchFamily="34" charset="0"/>
              </a:rPr>
              <a:t>1</a:t>
            </a:r>
            <a:r>
              <a:rPr lang="en-US" altLang="en-US" sz="3600" dirty="0">
                <a:latin typeface="Arial" panose="020B0604020202020204" pitchFamily="34" charset="0"/>
              </a:rPr>
              <a:t>. Make a tally table of the number of girls and boys in your class.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2. Use your data to create a picture graph</a:t>
            </a:r>
            <a:r>
              <a:rPr lang="en-US" altLang="en-US" sz="3600" dirty="0" smtClean="0">
                <a:latin typeface="Arial" panose="020B0604020202020204" pitchFamily="34" charset="0"/>
              </a:rPr>
              <a:t>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dirty="0" smtClean="0">
                <a:latin typeface="Arial" panose="020B0604020202020204" pitchFamily="34" charset="0"/>
              </a:rPr>
              <a:t>3.  Write a number sentence to explain the  total number of boys and girls in your class.</a:t>
            </a:r>
            <a:endParaRPr lang="en-US" altLang="en-US" sz="3600" dirty="0">
              <a:latin typeface="Arial" panose="020B0604020202020204" pitchFamily="34" charset="0"/>
            </a:endParaRPr>
          </a:p>
        </p:txBody>
      </p:sp>
      <p:pic>
        <p:nvPicPr>
          <p:cNvPr id="13316" name="Picture 11" descr="C:\Documents and Settings\christinafreeman\Local Settings\Temporary Internet Files\Content.IE5\RHI45BBS\MC90023204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86" y="4789795"/>
            <a:ext cx="2368639" cy="2068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609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3AA0-0FDF-4ED5-92E7-6EFC2DB27F65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19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98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altLang="en-US" sz="4000" dirty="0"/>
              <a:t>Math </a:t>
            </a:r>
            <a:r>
              <a:rPr altLang="en-US" sz="4000" dirty="0" smtClean="0"/>
              <a:t>Corner</a:t>
            </a:r>
            <a:endParaRPr altLang="en-US" sz="4000" dirty="0"/>
          </a:p>
        </p:txBody>
      </p:sp>
      <p:sp>
        <p:nvSpPr>
          <p:cNvPr id="4099" name="Text Box 151"/>
          <p:cNvSpPr txBox="1">
            <a:spLocks noChangeArrowheads="1"/>
          </p:cNvSpPr>
          <p:nvPr/>
        </p:nvSpPr>
        <p:spPr bwMode="auto">
          <a:xfrm>
            <a:off x="1352282" y="1219201"/>
            <a:ext cx="9388698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Using </a:t>
            </a:r>
            <a:r>
              <a:rPr lang="en-US" altLang="en-US" dirty="0">
                <a:solidFill>
                  <a:schemeClr val="bg1"/>
                </a:solidFill>
                <a:latin typeface="Arial Unicode MS" panose="020B0604020202020204" pitchFamily="34" charset="-128"/>
              </a:rPr>
              <a:t>your </a:t>
            </a:r>
            <a:r>
              <a:rPr lang="en-US" altLang="en-US" dirty="0" err="1">
                <a:solidFill>
                  <a:schemeClr val="bg1"/>
                </a:solidFill>
                <a:latin typeface="Arial Unicode MS" panose="020B0604020202020204" pitchFamily="34" charset="-128"/>
              </a:rPr>
              <a:t>Rekenek</a:t>
            </a:r>
            <a:r>
              <a:rPr lang="en-US" altLang="en-US" dirty="0">
                <a:solidFill>
                  <a:schemeClr val="bg1"/>
                </a:solidFill>
                <a:latin typeface="Arial Unicode MS" panose="020B0604020202020204" pitchFamily="34" charset="-128"/>
              </a:rPr>
              <a:t>, build the number </a:t>
            </a:r>
            <a:r>
              <a:rPr lang="en-US" altLang="en-US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12 </a:t>
            </a:r>
            <a:r>
              <a:rPr lang="en-US" altLang="en-US" dirty="0">
                <a:solidFill>
                  <a:schemeClr val="bg1"/>
                </a:solidFill>
                <a:latin typeface="Arial Unicode MS" panose="020B0604020202020204" pitchFamily="34" charset="-128"/>
              </a:rPr>
              <a:t>in as many ways as you can</a:t>
            </a:r>
            <a:r>
              <a:rPr lang="en-US" altLang="en-US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.  Write you ideas in your Math Journal.</a:t>
            </a:r>
            <a:endParaRPr lang="en-US" altLang="en-US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</a:br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577" y="3444552"/>
            <a:ext cx="4034393" cy="223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51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altLang="en-US" sz="3600" dirty="0" smtClean="0"/>
              <a:t>Math Corner</a:t>
            </a:r>
            <a:endParaRPr altLang="en-US" sz="36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0761" y="838200"/>
            <a:ext cx="9807665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Ray looks at the weather each day at noon. The table shows the kind of weather Ray saw </a:t>
            </a:r>
            <a:r>
              <a:rPr lang="en-US" altLang="en-US" sz="2800" dirty="0" smtClean="0">
                <a:latin typeface="Times-Roman"/>
              </a:rPr>
              <a:t>each day</a:t>
            </a:r>
            <a:r>
              <a:rPr lang="en-US" altLang="en-US" sz="2800" dirty="0">
                <a:latin typeface="Times-Roman"/>
              </a:rPr>
              <a:t>.</a:t>
            </a:r>
          </a:p>
          <a:p>
            <a:pPr marL="0" indent="0">
              <a:buNone/>
            </a:pPr>
            <a:endParaRPr lang="en-US" altLang="en-US" sz="1800" dirty="0">
              <a:latin typeface="Times-Roman"/>
            </a:endParaRP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A</a:t>
            </a:r>
          </a:p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How many snowy days did Ray see?</a:t>
            </a: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B</a:t>
            </a:r>
          </a:p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How many sunny days did Ray see?</a:t>
            </a: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C</a:t>
            </a:r>
          </a:p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How many days in all did Ray look at the weather? </a:t>
            </a:r>
            <a:r>
              <a:rPr lang="en-US" altLang="en-US" sz="2800" dirty="0" smtClean="0">
                <a:latin typeface="Times-Roman"/>
              </a:rPr>
              <a:t>                       Show </a:t>
            </a:r>
            <a:r>
              <a:rPr lang="en-US" altLang="en-US" sz="2800" dirty="0">
                <a:latin typeface="Times-Roman"/>
              </a:rPr>
              <a:t>your work.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000" b="1" u="sng" dirty="0">
              <a:latin typeface="Times-Bol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2F2091-E2F4-46EA-9F6A-F4A3A230EF99}" type="slidenum"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pPr/>
              <a:t>20</a:t>
            </a:fld>
            <a:endParaRPr lang="en-US" altLang="en-US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7" y="1376755"/>
            <a:ext cx="3483455" cy="33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59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smtClean="0">
                <a:cs typeface="Arial" panose="020B0604020202020204" pitchFamily="34" charset="0"/>
              </a:rPr>
              <a:t>Math Corner-Tuesday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4294967295"/>
          </p:nvPr>
        </p:nvSpPr>
        <p:spPr>
          <a:xfrm>
            <a:off x="609600" y="1239592"/>
            <a:ext cx="10972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	Cathy has 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six </a:t>
            </a:r>
            <a:r>
              <a:rPr lang="en-US" sz="3600" dirty="0">
                <a:solidFill>
                  <a:schemeClr val="bg2"/>
                </a:solidFill>
                <a:latin typeface="Comic Sans MS" pitchFamily="66" charset="0"/>
              </a:rPr>
              <a:t>stickers in her coin collection book.  5 stickers fell out of her book.  How many stickers does she have now</a:t>
            </a:r>
            <a:r>
              <a:rPr lang="en-US" sz="3600" dirty="0" smtClean="0">
                <a:solidFill>
                  <a:schemeClr val="bg2"/>
                </a:solidFill>
                <a:latin typeface="Comic Sans MS" pitchFamily="66" charset="0"/>
              </a:rPr>
              <a:t>?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solidFill>
                <a:schemeClr val="bg2"/>
              </a:solidFill>
              <a:latin typeface="Comic Sans MS" pitchFamily="66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Think Space!</a:t>
            </a:r>
          </a:p>
          <a:p>
            <a:pPr marL="0" indent="0" algn="ctr" eaLnBrk="1" hangingPunct="1">
              <a:buNone/>
              <a:defRPr/>
            </a:pP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The problem is 7 - 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</a:rPr>
              <a:t>5.  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Solve it as many different ways as you can using </a:t>
            </a:r>
            <a:r>
              <a:rPr lang="en-US" sz="3200" b="1" u="sng" dirty="0">
                <a:solidFill>
                  <a:schemeClr val="bg1"/>
                </a:solidFill>
                <a:latin typeface="Arial Unicode MS" pitchFamily="34" charset="-128"/>
              </a:rPr>
              <a:t>MENTAL OR REKENREK</a:t>
            </a:r>
            <a:r>
              <a:rPr lang="en-US" sz="3200" dirty="0">
                <a:solidFill>
                  <a:schemeClr val="bg1"/>
                </a:solidFill>
                <a:latin typeface="Arial Unicode MS" pitchFamily="34" charset="-128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32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4693" y="2525199"/>
            <a:ext cx="2132795" cy="213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79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Math Corner</a:t>
            </a:r>
            <a:endParaRPr altLang="en-US" sz="4000" dirty="0"/>
          </a:p>
        </p:txBody>
      </p:sp>
      <p:sp>
        <p:nvSpPr>
          <p:cNvPr id="5123" name="Text Box 151"/>
          <p:cNvSpPr txBox="1">
            <a:spLocks noChangeArrowheads="1"/>
          </p:cNvSpPr>
          <p:nvPr/>
        </p:nvSpPr>
        <p:spPr bwMode="auto">
          <a:xfrm>
            <a:off x="2057400" y="914400"/>
            <a:ext cx="79248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  <a:t>Create a story problem for </a:t>
            </a:r>
            <a:r>
              <a:rPr lang="en-US" altLang="en-US" sz="3600" dirty="0" smtClean="0">
                <a:solidFill>
                  <a:prstClr val="white"/>
                </a:solidFill>
                <a:latin typeface="Arial Unicode MS" panose="020B0604020202020204" pitchFamily="34" charset="-128"/>
              </a:rPr>
              <a:t>4+1</a:t>
            </a:r>
            <a:r>
              <a:rPr lang="en-US" altLang="en-US" sz="3600" dirty="0" smtClean="0">
                <a:solidFill>
                  <a:prstClr val="white"/>
                </a:solidFill>
                <a:latin typeface="Arial Unicode MS" panose="020B0604020202020204" pitchFamily="34" charset="-128"/>
              </a:rPr>
              <a:t>.</a:t>
            </a:r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  <a:t>Explain your thinking and draw a picture to solve the problem.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  <a:t>Think Space!</a:t>
            </a:r>
          </a:p>
          <a:p>
            <a:pPr algn="ctr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  <a:t>The problem is </a:t>
            </a:r>
            <a:r>
              <a:rPr lang="en-US" altLang="en-US" sz="3600" dirty="0" smtClean="0">
                <a:solidFill>
                  <a:prstClr val="white"/>
                </a:solidFill>
                <a:latin typeface="Arial Unicode MS" panose="020B0604020202020204" pitchFamily="34" charset="-128"/>
              </a:rPr>
              <a:t>2 </a:t>
            </a:r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  <a:t>+ 3.  Solve it as many different ways as you can using </a:t>
            </a:r>
            <a:r>
              <a:rPr lang="en-US" altLang="en-US" sz="3600" b="1" u="sng" dirty="0">
                <a:solidFill>
                  <a:prstClr val="white"/>
                </a:solidFill>
                <a:latin typeface="Arial Unicode MS" panose="020B0604020202020204" pitchFamily="34" charset="-128"/>
              </a:rPr>
              <a:t>MENTAL OR REKENREK</a:t>
            </a:r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</a:br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5452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Math </a:t>
            </a:r>
            <a:r>
              <a:rPr lang="en-US" altLang="en-US" dirty="0" smtClean="0"/>
              <a:t>Corner</a:t>
            </a:r>
            <a:endParaRPr altLang="en-US" dirty="0" smtClean="0">
              <a:cs typeface="Arial" panose="020B0604020202020204" pitchFamily="34" charset="0"/>
            </a:endParaRPr>
          </a:p>
        </p:txBody>
      </p:sp>
      <p:sp>
        <p:nvSpPr>
          <p:cNvPr id="6147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09600" y="1417639"/>
            <a:ext cx="9067800" cy="4708526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3600" dirty="0">
                <a:latin typeface="Arial" charset="0"/>
              </a:rPr>
              <a:t>You are in line for the bathroom and there are three people in front of you.  </a:t>
            </a:r>
            <a:r>
              <a:rPr lang="en-US" sz="3600" dirty="0" smtClean="0">
                <a:latin typeface="Arial" charset="0"/>
              </a:rPr>
              <a:t>           What </a:t>
            </a:r>
            <a:r>
              <a:rPr lang="en-US" sz="3600" dirty="0">
                <a:latin typeface="Arial" charset="0"/>
              </a:rPr>
              <a:t>place are you in line?</a:t>
            </a:r>
          </a:p>
          <a:p>
            <a:pPr marL="0" indent="0" algn="ctr" eaLnBrk="1" hangingPunct="1">
              <a:buNone/>
              <a:defRPr/>
            </a:pPr>
            <a:endParaRPr lang="en-US" sz="2800" b="1" u="sng" dirty="0">
              <a:solidFill>
                <a:schemeClr val="bg1"/>
              </a:solidFill>
              <a:latin typeface="Arial Unicode MS" pitchFamily="34" charset="-128"/>
            </a:endParaRPr>
          </a:p>
          <a:p>
            <a:pPr marL="0" indent="0" algn="ctr" eaLnBrk="1" hangingPunct="1">
              <a:buNone/>
              <a:defRPr/>
            </a:pPr>
            <a:endParaRPr lang="en-US" sz="2800" b="1" u="sng" dirty="0">
              <a:solidFill>
                <a:schemeClr val="bg1"/>
              </a:solidFill>
              <a:latin typeface="Arial Unicode MS" pitchFamily="34" charset="-128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b="1" u="sng" dirty="0">
                <a:solidFill>
                  <a:schemeClr val="bg1"/>
                </a:solidFill>
                <a:latin typeface="Arial Unicode MS" pitchFamily="34" charset="-128"/>
              </a:rPr>
              <a:t>Think Space!</a:t>
            </a:r>
          </a:p>
          <a:p>
            <a:pPr marL="0" indent="0" algn="ctr" eaLnBrk="1" hangingPunct="1">
              <a:buNone/>
              <a:defRPr/>
            </a:pP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The problem is 11 - 5.  Solve it as many different ways as you can using </a:t>
            </a:r>
            <a:r>
              <a:rPr lang="en-US" sz="2800" b="1" u="sng" dirty="0">
                <a:solidFill>
                  <a:schemeClr val="bg1"/>
                </a:solidFill>
                <a:latin typeface="Arial Unicode MS" pitchFamily="34" charset="-128"/>
              </a:rPr>
              <a:t>MENTAL OR REKENREK</a:t>
            </a:r>
            <a:r>
              <a:rPr lang="en-US" sz="2800" dirty="0">
                <a:solidFill>
                  <a:schemeClr val="bg1"/>
                </a:solidFill>
                <a:latin typeface="Arial Unicode MS" pitchFamily="34" charset="-128"/>
              </a:rPr>
              <a:t>.</a:t>
            </a:r>
          </a:p>
          <a:p>
            <a:pPr marL="0" indent="0" eaLnBrk="1" hangingPunct="1">
              <a:buNone/>
              <a:defRPr/>
            </a:pPr>
            <a:endParaRPr lang="en-US" sz="2800" dirty="0"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6721" y="2115019"/>
            <a:ext cx="3609573" cy="253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Corner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en-US" dirty="0" smtClean="0">
                <a:latin typeface="Arial" charset="0"/>
              </a:rPr>
              <a:t>  </a:t>
            </a:r>
            <a:r>
              <a:rPr lang="en-US" sz="3600" dirty="0" smtClean="0">
                <a:latin typeface="Arial" charset="0"/>
              </a:rPr>
              <a:t>Ms. Inman has 18 students.  10 of them are girls.  How many are boys?  Solve with pictures, numbers, and words.</a:t>
            </a: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endParaRPr lang="en-US" sz="2400" b="1" i="1" u="sng" dirty="0" smtClean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n-US" sz="2400" b="1" i="1" u="sng" dirty="0" smtClean="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 </a:t>
            </a:r>
            <a:endParaRPr lang="en-US" sz="28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2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>
                <a:cs typeface="Arial" panose="020B0604020202020204" pitchFamily="34" charset="0"/>
              </a:rPr>
              <a:t>Math Corner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785613" y="1218128"/>
            <a:ext cx="8384146" cy="4525963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sz="3200" dirty="0" smtClean="0">
                <a:latin typeface="Arial" charset="0"/>
              </a:rPr>
              <a:t>   Yesterday</a:t>
            </a:r>
            <a:r>
              <a:rPr lang="en-US" sz="3200" dirty="0">
                <a:latin typeface="Arial" charset="0"/>
              </a:rPr>
              <a:t>, you were </a:t>
            </a:r>
            <a:r>
              <a:rPr lang="en-US" sz="3200" dirty="0" smtClean="0">
                <a:latin typeface="Arial" charset="0"/>
              </a:rPr>
              <a:t>8</a:t>
            </a:r>
            <a:r>
              <a:rPr lang="en-US" sz="3200" baseline="30000" dirty="0" smtClean="0">
                <a:latin typeface="Arial" charset="0"/>
              </a:rPr>
              <a:t>th</a:t>
            </a:r>
            <a:r>
              <a:rPr lang="en-US" sz="3200" dirty="0" smtClean="0">
                <a:latin typeface="Arial" charset="0"/>
              </a:rPr>
              <a:t> </a:t>
            </a:r>
            <a:r>
              <a:rPr lang="en-US" sz="3200" dirty="0">
                <a:latin typeface="Arial" charset="0"/>
              </a:rPr>
              <a:t>in line for the bathroom. Draw a picture and put an X over your spot in the line if there are ten people in line.</a:t>
            </a: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Arial" charset="0"/>
            </a:endParaRPr>
          </a:p>
          <a:p>
            <a:pPr marL="0" lvl="0" indent="0" algn="ctr" eaLnBrk="1" hangingPunct="1">
              <a:spcBef>
                <a:spcPct val="0"/>
              </a:spcBef>
              <a:buNone/>
              <a:defRPr/>
            </a:pPr>
            <a:r>
              <a:rPr lang="en-US" sz="2400" b="1" i="1" u="sng" dirty="0" smtClean="0">
                <a:solidFill>
                  <a:prstClr val="white"/>
                </a:solidFill>
                <a:latin typeface="Comic Sans MS" pitchFamily="66" charset="0"/>
                <a:cs typeface="Arial" charset="0"/>
              </a:rPr>
              <a:t> </a:t>
            </a:r>
            <a:endParaRPr lang="en-US" sz="2400" i="1" dirty="0">
              <a:solidFill>
                <a:prstClr val="white"/>
              </a:solidFill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600" dirty="0" smtClean="0">
                <a:solidFill>
                  <a:schemeClr val="bg1"/>
                </a:solidFill>
                <a:latin typeface="Arial Unicode MS" pitchFamily="34" charset="-128"/>
              </a:rPr>
              <a:t>.</a:t>
            </a:r>
            <a:endParaRPr lang="en-US" sz="3600" dirty="0">
              <a:solidFill>
                <a:schemeClr val="bg1"/>
              </a:solidFill>
              <a:latin typeface="Arial Unicode MS" pitchFamily="34" charset="-128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3600" dirty="0">
              <a:latin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9650" y="1906073"/>
            <a:ext cx="3117957" cy="219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14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3AA0-0FDF-4ED5-92E7-6EFC2DB27F65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26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7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23813"/>
            <a:ext cx="8229600" cy="1143000"/>
          </a:xfrm>
        </p:spPr>
        <p:txBody>
          <a:bodyPr/>
          <a:lstStyle/>
          <a:p>
            <a:r>
              <a:rPr altLang="en-US" dirty="0" smtClean="0"/>
              <a:t>Math Corner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708339" y="890588"/>
            <a:ext cx="10895526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US" altLang="en-US" sz="3200" dirty="0">
                <a:latin typeface="Arial" panose="020B0604020202020204" pitchFamily="34" charset="0"/>
              </a:rPr>
              <a:t>If you were to combine the two sets of balls below, how many would you have?  Draw a picture </a:t>
            </a:r>
            <a:r>
              <a:rPr lang="en-US" altLang="en-US" sz="3200" dirty="0" smtClean="0">
                <a:latin typeface="Arial" panose="020B0604020202020204" pitchFamily="34" charset="0"/>
              </a:rPr>
              <a:t>and write a number sentence to </a:t>
            </a:r>
            <a:r>
              <a:rPr lang="en-US" altLang="en-US" sz="3200" dirty="0">
                <a:latin typeface="Arial" panose="020B0604020202020204" pitchFamily="34" charset="0"/>
              </a:rPr>
              <a:t>explain your thinking.</a:t>
            </a: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None/>
            </a:pPr>
            <a:endParaRPr lang="en-US" altLang="en-US" sz="3200" dirty="0">
              <a:latin typeface="Arial" panose="020B0604020202020204" pitchFamily="34" charset="0"/>
            </a:endParaRP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2514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3581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2514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3581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0" y="2514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14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3581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5814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514600"/>
            <a:ext cx="121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3" name="Rectangle 1"/>
          <p:cNvSpPr>
            <a:spLocks noChangeArrowheads="1"/>
          </p:cNvSpPr>
          <p:nvPr/>
        </p:nvSpPr>
        <p:spPr bwMode="auto">
          <a:xfrm>
            <a:off x="3468688" y="4876800"/>
            <a:ext cx="52943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  <a:endParaRPr lang="en-US" alt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79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altLang="en-US" sz="4000" dirty="0"/>
              <a:t>Math </a:t>
            </a:r>
            <a:r>
              <a:rPr altLang="en-US" sz="4000" dirty="0" smtClean="0"/>
              <a:t>Corner</a:t>
            </a:r>
            <a:endParaRPr altLang="en-US" sz="4000" dirty="0"/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566669" y="762000"/>
            <a:ext cx="11281893" cy="5334000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50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	</a:t>
            </a:r>
            <a:r>
              <a:rPr lang="en-US" sz="36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Draw two ten-frames. Draw 12 triangles in the ten-frames . How </a:t>
            </a:r>
            <a:r>
              <a:rPr lang="en-US" sz="36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many squares </a:t>
            </a:r>
            <a:r>
              <a:rPr lang="en-US" sz="3600" dirty="0" smtClean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do not have triangles?  </a:t>
            </a:r>
            <a:r>
              <a:rPr lang="en-US" sz="3600" dirty="0">
                <a:solidFill>
                  <a:schemeClr val="bg1"/>
                </a:solidFill>
                <a:latin typeface="Arial Unicode MS" pitchFamily="34" charset="-128"/>
                <a:cs typeface="Arial" charset="0"/>
              </a:rPr>
              <a:t>Explain your thinking.</a:t>
            </a:r>
          </a:p>
          <a:p>
            <a:pPr algn="ctr">
              <a:buFont typeface="Arial" charset="0"/>
              <a:buNone/>
              <a:defRPr/>
            </a:pPr>
            <a:endParaRPr lang="en-US" sz="5000" dirty="0">
              <a:solidFill>
                <a:schemeClr val="bg1"/>
              </a:solidFill>
              <a:latin typeface="Arial Unicode MS" pitchFamily="34" charset="-128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28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2800" dirty="0">
              <a:solidFill>
                <a:schemeClr val="bg1"/>
              </a:solidFill>
              <a:latin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37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smtClean="0"/>
              <a:t>Math Corner-Tuesday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>
                <a:solidFill>
                  <a:schemeClr val="tx1"/>
                </a:solidFill>
                <a:latin typeface="Arial" panose="020B0604020202020204" pitchFamily="34" charset="0"/>
              </a:rPr>
              <a:t>                  </a:t>
            </a:r>
          </a:p>
        </p:txBody>
      </p:sp>
      <p:sp>
        <p:nvSpPr>
          <p:cNvPr id="7172" name="Text Box 21"/>
          <p:cNvSpPr txBox="1">
            <a:spLocks noChangeArrowheads="1"/>
          </p:cNvSpPr>
          <p:nvPr/>
        </p:nvSpPr>
        <p:spPr bwMode="auto">
          <a:xfrm>
            <a:off x="609600" y="1066800"/>
            <a:ext cx="9601200" cy="5632311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40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6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>
                <a:solidFill>
                  <a:srgbClr val="F2F2F2"/>
                </a:solidFill>
                <a:latin typeface="Brush Script MT" panose="03060802040406070304" pitchFamily="66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</a:rPr>
              <a:t>Your teacher has nine pencils. She would like to give you and two of your friends an equal amount of pencils.  Draw a picture showing how this can be done.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 smtClean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 u="sng" dirty="0">
                <a:solidFill>
                  <a:schemeClr val="bg1"/>
                </a:solidFill>
                <a:latin typeface="Arial Unicode MS" panose="020B0604020202020204" pitchFamily="34" charset="-128"/>
              </a:rPr>
              <a:t>Think Space!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bg1"/>
                </a:solidFill>
                <a:latin typeface="Arial Unicode MS" panose="020B0604020202020204" pitchFamily="34" charset="-128"/>
              </a:rPr>
              <a:t>Build the number </a:t>
            </a:r>
            <a:r>
              <a:rPr lang="en-US" altLang="en-US" sz="24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16 </a:t>
            </a:r>
            <a:r>
              <a:rPr lang="en-US" altLang="en-US" sz="2400" dirty="0">
                <a:solidFill>
                  <a:schemeClr val="bg1"/>
                </a:solidFill>
                <a:latin typeface="Arial Unicode MS" panose="020B0604020202020204" pitchFamily="34" charset="-128"/>
              </a:rPr>
              <a:t>as many different ways as you can using </a:t>
            </a:r>
            <a:r>
              <a:rPr lang="en-US" altLang="en-US" sz="2400" b="1" u="sng" dirty="0">
                <a:solidFill>
                  <a:schemeClr val="bg1"/>
                </a:solidFill>
                <a:latin typeface="Arial Unicode MS" panose="020B0604020202020204" pitchFamily="34" charset="-128"/>
              </a:rPr>
              <a:t>MENTAL MATH OR YOUR REKENREK.</a:t>
            </a:r>
            <a:r>
              <a:rPr lang="en-US" altLang="en-US" sz="2400" dirty="0">
                <a:solidFill>
                  <a:schemeClr val="bg1"/>
                </a:solidFill>
                <a:latin typeface="Arial Unicode MS" panose="020B0604020202020204" pitchFamily="34" charset="-128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100" y="2756682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Math Corner-</a:t>
            </a: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                  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1956515" y="1377968"/>
            <a:ext cx="8278969" cy="3139321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dirty="0">
                <a:solidFill>
                  <a:schemeClr val="bg1"/>
                </a:solidFill>
              </a:rPr>
              <a:t>There are </a:t>
            </a:r>
            <a:r>
              <a:rPr lang="en-US" altLang="en-US" sz="4400" dirty="0" smtClean="0">
                <a:solidFill>
                  <a:schemeClr val="bg1"/>
                </a:solidFill>
              </a:rPr>
              <a:t>ten Angry Birds </a:t>
            </a:r>
            <a:r>
              <a:rPr lang="en-US" altLang="en-US" sz="4400" dirty="0">
                <a:solidFill>
                  <a:schemeClr val="bg1"/>
                </a:solidFill>
              </a:rPr>
              <a:t>outside </a:t>
            </a:r>
            <a:r>
              <a:rPr lang="en-US" altLang="en-US" sz="4400" dirty="0" smtClean="0">
                <a:solidFill>
                  <a:schemeClr val="bg1"/>
                </a:solidFill>
              </a:rPr>
              <a:t>.  How can you figure out the number of legs there are altogether?</a:t>
            </a:r>
          </a:p>
          <a:p>
            <a:pPr algn="ctr">
              <a:spcBef>
                <a:spcPct val="50000"/>
              </a:spcBef>
            </a:pPr>
            <a:endParaRPr lang="en-US" altLang="en-US" sz="4400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2400" y="3888582"/>
            <a:ext cx="3369166" cy="227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Math Corner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755560" y="1417638"/>
            <a:ext cx="10680879" cy="43434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>
                <a:latin typeface="Comic Sans MS" pitchFamily="66" charset="0"/>
                <a:cs typeface="Arial" charset="0"/>
              </a:rPr>
              <a:t>Draw 15 triangles.  </a:t>
            </a:r>
            <a:r>
              <a:rPr lang="en-US" dirty="0" smtClean="0">
                <a:latin typeface="Comic Sans MS" pitchFamily="66" charset="0"/>
                <a:cs typeface="Arial" charset="0"/>
              </a:rPr>
              <a:t>How many more are needed to fill two ten-frames?  Explain your thinking.</a:t>
            </a:r>
            <a:endParaRPr lang="en-US" dirty="0">
              <a:latin typeface="Comic Sans MS" pitchFamily="66" charset="0"/>
              <a:cs typeface="Arial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en-US" sz="4500" dirty="0">
              <a:latin typeface="Comic Sans MS" pitchFamily="66" charset="0"/>
              <a:cs typeface="Arial" charset="0"/>
            </a:endParaRPr>
          </a:p>
          <a:p>
            <a:pPr marL="0" indent="0" algn="ctr" eaLnBrk="1" hangingPunct="1">
              <a:buNone/>
              <a:defRPr/>
            </a:pPr>
            <a:r>
              <a:rPr lang="en-US" sz="3200" b="1" u="sng" dirty="0" smtClean="0">
                <a:solidFill>
                  <a:schemeClr val="bg1"/>
                </a:solidFill>
                <a:latin typeface="Arial Unicode MS" pitchFamily="34" charset="-128"/>
              </a:rPr>
              <a:t> .</a:t>
            </a:r>
            <a:r>
              <a:rPr lang="en-US" sz="3200" dirty="0" smtClean="0">
                <a:solidFill>
                  <a:schemeClr val="bg1"/>
                </a:solidFill>
                <a:latin typeface="Arial Unicode MS" pitchFamily="34" charset="-128"/>
              </a:rPr>
              <a:t> </a:t>
            </a:r>
            <a:endParaRPr lang="en-US" sz="3200" dirty="0">
              <a:solidFill>
                <a:schemeClr val="bg1"/>
              </a:solidFill>
              <a:latin typeface="Arial Unicode MS" pitchFamily="34" charset="-128"/>
            </a:endParaRPr>
          </a:p>
          <a:p>
            <a:pPr marL="0" indent="0" algn="ctr" eaLnBrk="1" hangingPunct="1">
              <a:buNone/>
              <a:defRPr/>
            </a:pPr>
            <a:endParaRPr lang="en-US" sz="3200" dirty="0">
              <a:latin typeface="Comic Sans MS" pitchFamily="66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058" y="2929005"/>
            <a:ext cx="28575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70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/>
          <a:lstStyle/>
          <a:p>
            <a:r>
              <a:rPr lang="en-US" altLang="en-US" sz="3600" smtClean="0"/>
              <a:t>Math Corner</a:t>
            </a:r>
            <a:endParaRPr altLang="en-US" sz="3600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0761" y="838200"/>
            <a:ext cx="9807665" cy="51054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Ray looks at the weather each day at noon. The table shows the kind of weather Ray saw </a:t>
            </a:r>
            <a:r>
              <a:rPr lang="en-US" altLang="en-US" sz="2800" dirty="0" smtClean="0">
                <a:latin typeface="Times-Roman"/>
              </a:rPr>
              <a:t>each day</a:t>
            </a:r>
            <a:r>
              <a:rPr lang="en-US" altLang="en-US" sz="2800" dirty="0">
                <a:latin typeface="Times-Roman"/>
              </a:rPr>
              <a:t>.</a:t>
            </a:r>
          </a:p>
          <a:p>
            <a:pPr marL="0" indent="0">
              <a:buNone/>
            </a:pPr>
            <a:endParaRPr lang="en-US" altLang="en-US" sz="1800" dirty="0">
              <a:latin typeface="Times-Roman"/>
            </a:endParaRP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A</a:t>
            </a:r>
          </a:p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How many snowy </a:t>
            </a:r>
            <a:r>
              <a:rPr lang="en-US" altLang="en-US" sz="2800" dirty="0" smtClean="0">
                <a:latin typeface="Times-Roman"/>
              </a:rPr>
              <a:t>and rainy days were there?</a:t>
            </a:r>
            <a:endParaRPr lang="en-US" altLang="en-US" sz="2800" dirty="0">
              <a:latin typeface="Times-Roman"/>
            </a:endParaRP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B</a:t>
            </a:r>
          </a:p>
          <a:p>
            <a:pPr marL="0" indent="0">
              <a:buNone/>
            </a:pPr>
            <a:r>
              <a:rPr lang="en-US" altLang="en-US" sz="2800" dirty="0">
                <a:latin typeface="Times-Roman"/>
              </a:rPr>
              <a:t>How many </a:t>
            </a:r>
            <a:r>
              <a:rPr lang="en-US" altLang="en-US" sz="2800" dirty="0" smtClean="0">
                <a:latin typeface="Times-Roman"/>
              </a:rPr>
              <a:t>snowy and sunny days were there?</a:t>
            </a:r>
            <a:endParaRPr lang="en-US" altLang="en-US" sz="2800" dirty="0">
              <a:latin typeface="Times-Roman"/>
            </a:endParaRPr>
          </a:p>
          <a:p>
            <a:pPr marL="0" indent="0">
              <a:buNone/>
            </a:pPr>
            <a:r>
              <a:rPr lang="en-US" altLang="en-US" sz="2800" b="1" u="sng" dirty="0">
                <a:latin typeface="Times-Bold"/>
              </a:rPr>
              <a:t>Part C</a:t>
            </a:r>
          </a:p>
          <a:p>
            <a:pPr marL="0" indent="0">
              <a:buNone/>
            </a:pPr>
            <a:r>
              <a:rPr lang="en-US" altLang="en-US" sz="2800" dirty="0" smtClean="0">
                <a:latin typeface="Times-Roman"/>
              </a:rPr>
              <a:t>Create a pictograph to represent this data.</a:t>
            </a:r>
            <a:endParaRPr lang="en-US" altLang="en-US" sz="2800" dirty="0"/>
          </a:p>
          <a:p>
            <a:pPr marL="0" indent="0">
              <a:buNone/>
            </a:pPr>
            <a:endParaRPr lang="en-US" altLang="en-US" sz="2000" b="1" u="sng" dirty="0">
              <a:latin typeface="Times-Bold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F2F2091-E2F4-46EA-9F6A-F4A3A230EF99}" type="slidenum">
              <a:rPr lang="en-US" altLang="en-US">
                <a:solidFill>
                  <a:srgbClr val="FFFF00"/>
                </a:solidFill>
                <a:latin typeface="Calibri" panose="020F0502020204030204" pitchFamily="34" charset="0"/>
              </a:rPr>
              <a:pPr/>
              <a:t>31</a:t>
            </a:fld>
            <a:endParaRPr lang="en-US" altLang="en-US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  <p:pic>
        <p:nvPicPr>
          <p:cNvPr id="922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7" y="1376755"/>
            <a:ext cx="3483455" cy="33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481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altLang="en-US" dirty="0" smtClean="0"/>
              <a:t>Math Corner-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708337" y="1267497"/>
            <a:ext cx="10483403" cy="4525963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en-US" dirty="0" smtClean="0">
                <a:latin typeface="Arial" panose="020B0604020202020204" pitchFamily="34" charset="0"/>
              </a:rPr>
              <a:t>How many legs are there on </a:t>
            </a:r>
            <a:r>
              <a:rPr lang="en-US" altLang="en-US" dirty="0" smtClean="0">
                <a:latin typeface="Arial" panose="020B0604020202020204" pitchFamily="34" charset="0"/>
              </a:rPr>
              <a:t>two penguins</a:t>
            </a:r>
            <a:r>
              <a:rPr lang="en-US" altLang="en-US" dirty="0" smtClean="0">
                <a:latin typeface="Arial" panose="020B0604020202020204" pitchFamily="34" charset="0"/>
              </a:rPr>
              <a:t>?               </a:t>
            </a:r>
            <a:r>
              <a:rPr lang="en-US" altLang="en-US" sz="3600" dirty="0" smtClean="0">
                <a:latin typeface="Arial" panose="020B0604020202020204" pitchFamily="34" charset="0"/>
              </a:rPr>
              <a:t>Draw a picture to solve.</a:t>
            </a: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dirty="0" smtClean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dirty="0">
              <a:latin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en-US" altLang="en-US" sz="3600" dirty="0" smtClean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640875"/>
            <a:ext cx="2369004" cy="189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 eaLnBrk="1" hangingPunct="1"/>
            <a:r>
              <a:rPr altLang="en-US" dirty="0" smtClean="0"/>
              <a:t>      Math Corner-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4294967295"/>
          </p:nvPr>
        </p:nvSpPr>
        <p:spPr>
          <a:xfrm>
            <a:off x="996771" y="1526794"/>
            <a:ext cx="8229600" cy="43434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How many toes are there on three feet</a:t>
            </a:r>
            <a:r>
              <a:rPr lang="en-US" altLang="en-US" sz="3600" dirty="0" smtClean="0">
                <a:latin typeface="Arial" panose="020B0604020202020204" pitchFamily="34" charset="0"/>
              </a:rPr>
              <a:t>?  Explain your thinking.</a:t>
            </a:r>
            <a:endParaRPr lang="en-US" altLang="en-US" sz="3600" dirty="0">
              <a:latin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en-US" sz="3600" dirty="0">
              <a:latin typeface="Arial" panose="020B0604020202020204" pitchFamily="34" charset="0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Yesterday, you were </a:t>
            </a:r>
            <a:r>
              <a:rPr lang="en-US" altLang="en-US" sz="3600" dirty="0" smtClean="0">
                <a:latin typeface="Arial" panose="020B0604020202020204" pitchFamily="34" charset="0"/>
              </a:rPr>
              <a:t>5</a:t>
            </a:r>
            <a:r>
              <a:rPr lang="en-US" altLang="en-US" sz="3600" baseline="30000" dirty="0" smtClean="0">
                <a:latin typeface="Arial" panose="020B0604020202020204" pitchFamily="34" charset="0"/>
              </a:rPr>
              <a:t>th</a:t>
            </a:r>
            <a:r>
              <a:rPr lang="en-US" altLang="en-US" sz="3600" dirty="0" smtClean="0">
                <a:latin typeface="Arial" panose="020B0604020202020204" pitchFamily="34" charset="0"/>
              </a:rPr>
              <a:t> </a:t>
            </a:r>
            <a:r>
              <a:rPr lang="en-US" altLang="en-US" sz="3600" dirty="0">
                <a:latin typeface="Arial" panose="020B0604020202020204" pitchFamily="34" charset="0"/>
              </a:rPr>
              <a:t>in line for the bathroom. Draw a picture and put an X over your spot in the line if there are ten people in line.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8641" y="54493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67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altLang="en-US" dirty="0" smtClean="0"/>
              <a:t>Math Corner</a:t>
            </a:r>
          </a:p>
        </p:txBody>
      </p:sp>
      <p:sp>
        <p:nvSpPr>
          <p:cNvPr id="5123" name="Text Box 10"/>
          <p:cNvSpPr txBox="1">
            <a:spLocks noChangeArrowheads="1"/>
          </p:cNvSpPr>
          <p:nvPr/>
        </p:nvSpPr>
        <p:spPr bwMode="auto">
          <a:xfrm>
            <a:off x="4495800" y="5638801"/>
            <a:ext cx="3352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                  </a:t>
            </a:r>
          </a:p>
        </p:txBody>
      </p:sp>
      <p:sp>
        <p:nvSpPr>
          <p:cNvPr id="5124" name="Text Box 21"/>
          <p:cNvSpPr txBox="1">
            <a:spLocks noChangeArrowheads="1"/>
          </p:cNvSpPr>
          <p:nvPr/>
        </p:nvSpPr>
        <p:spPr bwMode="auto">
          <a:xfrm>
            <a:off x="437881" y="1320800"/>
            <a:ext cx="10869769" cy="7663636"/>
          </a:xfrm>
          <a:prstGeom prst="rect">
            <a:avLst/>
          </a:prstGeom>
          <a:solidFill>
            <a:srgbClr val="16822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</a:rPr>
              <a:t>There are 2</a:t>
            </a:r>
            <a:r>
              <a:rPr lang="en-US" altLang="en-US" sz="3200" dirty="0" smtClean="0">
                <a:solidFill>
                  <a:schemeClr val="bg1"/>
                </a:solidFill>
              </a:rPr>
              <a:t> </a:t>
            </a:r>
            <a:r>
              <a:rPr lang="en-US" altLang="en-US" sz="3200" dirty="0">
                <a:solidFill>
                  <a:schemeClr val="bg1"/>
                </a:solidFill>
              </a:rPr>
              <a:t>puppies in the yard.  M</a:t>
            </a:r>
            <a:r>
              <a:rPr lang="en-US" altLang="en-US" sz="3200" dirty="0" smtClean="0">
                <a:solidFill>
                  <a:schemeClr val="bg1"/>
                </a:solidFill>
              </a:rPr>
              <a:t>ore </a:t>
            </a:r>
            <a:r>
              <a:rPr lang="en-US" altLang="en-US" sz="3200" dirty="0">
                <a:solidFill>
                  <a:schemeClr val="bg1"/>
                </a:solidFill>
              </a:rPr>
              <a:t>come to join </a:t>
            </a:r>
            <a:r>
              <a:rPr lang="en-US" altLang="en-US" sz="3200" dirty="0" smtClean="0">
                <a:solidFill>
                  <a:schemeClr val="bg1"/>
                </a:solidFill>
              </a:rPr>
              <a:t>them</a:t>
            </a:r>
            <a:r>
              <a:rPr lang="en-US" altLang="en-US" sz="3200" dirty="0">
                <a:solidFill>
                  <a:schemeClr val="bg1"/>
                </a:solidFill>
              </a:rPr>
              <a:t> </a:t>
            </a:r>
            <a:r>
              <a:rPr lang="en-US" altLang="en-US" sz="3200" dirty="0" smtClean="0">
                <a:solidFill>
                  <a:schemeClr val="bg1"/>
                </a:solidFill>
              </a:rPr>
              <a:t>and now there are </a:t>
            </a:r>
            <a:r>
              <a:rPr lang="en-US" altLang="en-US" sz="3200" dirty="0">
                <a:solidFill>
                  <a:schemeClr val="bg1"/>
                </a:solidFill>
              </a:rPr>
              <a:t>5</a:t>
            </a:r>
            <a:r>
              <a:rPr lang="en-US" altLang="en-US" sz="3200" dirty="0" smtClean="0">
                <a:solidFill>
                  <a:schemeClr val="bg1"/>
                </a:solidFill>
              </a:rPr>
              <a:t>.  </a:t>
            </a:r>
            <a:r>
              <a:rPr lang="en-US" altLang="en-US" sz="3200" dirty="0">
                <a:solidFill>
                  <a:schemeClr val="bg1"/>
                </a:solidFill>
              </a:rPr>
              <a:t>How many puppies </a:t>
            </a:r>
            <a:r>
              <a:rPr lang="en-US" altLang="en-US" sz="3200" dirty="0" smtClean="0">
                <a:solidFill>
                  <a:schemeClr val="bg1"/>
                </a:solidFill>
              </a:rPr>
              <a:t>joined the 2 puppies?</a:t>
            </a: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 smtClean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3200" dirty="0" smtClean="0">
              <a:solidFill>
                <a:schemeClr val="bg1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chemeClr val="bg1"/>
                </a:solidFill>
              </a:rPr>
              <a:t>Review</a:t>
            </a:r>
            <a:r>
              <a:rPr lang="en-US" altLang="en-US" sz="3200" dirty="0">
                <a:solidFill>
                  <a:schemeClr val="bg1"/>
                </a:solidFill>
              </a:rPr>
              <a:t>: Write the numerals 20 to 1.</a:t>
            </a:r>
          </a:p>
          <a:p>
            <a:pPr eaLnBrk="1" hangingPunct="1">
              <a:spcBef>
                <a:spcPct val="50000"/>
              </a:spcBef>
            </a:pPr>
            <a:endParaRPr lang="en-US" altLang="en-US" sz="3600" dirty="0">
              <a:solidFill>
                <a:schemeClr val="bg1"/>
              </a:solidFill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  <a:p>
            <a:pPr eaLnBrk="1" hangingPunct="1">
              <a:spcBef>
                <a:spcPct val="50000"/>
              </a:spcBef>
            </a:pPr>
            <a:endParaRPr lang="en-US" alt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6642" y="2972595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24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F53AA0-0FDF-4ED5-92E7-6EFC2DB27F65}" type="slidenum">
              <a:rPr lang="en-US" altLang="en-US" smtClean="0">
                <a:solidFill>
                  <a:srgbClr val="EEECE1"/>
                </a:solidFill>
              </a:rPr>
              <a:pPr>
                <a:defRPr/>
              </a:pPr>
              <a:t>7</a:t>
            </a:fld>
            <a:endParaRPr lang="en-US" altLang="en-US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45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Math Corner</a:t>
            </a:r>
            <a:endParaRPr altLang="en-US" sz="4000" dirty="0"/>
          </a:p>
        </p:txBody>
      </p:sp>
      <p:sp>
        <p:nvSpPr>
          <p:cNvPr id="4099" name="Text Box 151"/>
          <p:cNvSpPr txBox="1">
            <a:spLocks noChangeArrowheads="1"/>
          </p:cNvSpPr>
          <p:nvPr/>
        </p:nvSpPr>
        <p:spPr bwMode="auto">
          <a:xfrm>
            <a:off x="1777284" y="914400"/>
            <a:ext cx="9080679" cy="821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  <a:t>Draw a ten frame.  Put a circle in </a:t>
            </a:r>
            <a:r>
              <a:rPr lang="en-US" altLang="en-US" sz="36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4 </a:t>
            </a:r>
            <a: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  <a:t>squares.  Is this number closer to 5 or closer to 10?  Explain your thinking</a:t>
            </a:r>
            <a:r>
              <a:rPr lang="en-US" altLang="en-US" sz="2800" dirty="0" smtClean="0">
                <a:solidFill>
                  <a:schemeClr val="bg1"/>
                </a:solidFill>
                <a:latin typeface="Arial Unicode MS" panose="020B0604020202020204" pitchFamily="34" charset="-128"/>
              </a:rPr>
              <a:t>.</a:t>
            </a:r>
          </a:p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2800" dirty="0" smtClean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2800" dirty="0" smtClean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lvl="0" algn="ctr" eaLnBrk="1" hangingPunct="1"/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  <a:cs typeface="+mn-cs"/>
              </a:rPr>
              <a:t>Draw a ten frame.  Put a circle in </a:t>
            </a:r>
            <a:r>
              <a:rPr lang="en-US" altLang="en-US" sz="3600" dirty="0" smtClean="0">
                <a:solidFill>
                  <a:prstClr val="white"/>
                </a:solidFill>
                <a:latin typeface="Arial Unicode MS" panose="020B0604020202020204" pitchFamily="34" charset="-128"/>
                <a:cs typeface="+mn-cs"/>
              </a:rPr>
              <a:t>eight </a:t>
            </a:r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  <a:cs typeface="+mn-cs"/>
              </a:rPr>
              <a:t>squares.  Is this number closer to 5 or closer to 10?  Explain your thinking</a:t>
            </a:r>
            <a:r>
              <a:rPr lang="en-US" altLang="en-US" sz="2800" dirty="0">
                <a:solidFill>
                  <a:prstClr val="white"/>
                </a:solidFill>
                <a:latin typeface="Arial Unicode MS" panose="020B0604020202020204" pitchFamily="34" charset="-128"/>
                <a:cs typeface="+mn-cs"/>
              </a:rPr>
              <a:t>.</a:t>
            </a:r>
          </a:p>
          <a:p>
            <a:pPr algn="ctr" eaLnBrk="1" hangingPunct="1"/>
            <a:endParaRPr lang="en-US" altLang="en-US" sz="28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  <a:p>
            <a:pPr eaLnBrk="1" hangingPunct="1"/>
            <a: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3600" dirty="0">
                <a:solidFill>
                  <a:schemeClr val="bg1"/>
                </a:solidFill>
                <a:latin typeface="Arial Unicode MS" panose="020B0604020202020204" pitchFamily="34" charset="-128"/>
              </a:rPr>
            </a:br>
            <a:endParaRPr lang="en-US" altLang="en-US" sz="3600" dirty="0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645" y="2577401"/>
            <a:ext cx="2506282" cy="193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2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2209800" y="304800"/>
            <a:ext cx="7772400" cy="609600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Math Corner</a:t>
            </a:r>
            <a:endParaRPr altLang="en-US" sz="4000" dirty="0"/>
          </a:p>
        </p:txBody>
      </p:sp>
      <p:sp>
        <p:nvSpPr>
          <p:cNvPr id="4099" name="Text Box 151"/>
          <p:cNvSpPr txBox="1">
            <a:spLocks noChangeArrowheads="1"/>
          </p:cNvSpPr>
          <p:nvPr/>
        </p:nvSpPr>
        <p:spPr bwMode="auto">
          <a:xfrm>
            <a:off x="888642" y="914400"/>
            <a:ext cx="10470524" cy="8340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dirty="0">
                <a:solidFill>
                  <a:prstClr val="white"/>
                </a:solidFill>
                <a:latin typeface="Arial Unicode MS" panose="020B0604020202020204" pitchFamily="34" charset="-128"/>
              </a:rPr>
              <a:t>Sally </a:t>
            </a:r>
            <a:r>
              <a:rPr lang="en-US" altLang="en-US" sz="3200" dirty="0" smtClean="0">
                <a:solidFill>
                  <a:prstClr val="white"/>
                </a:solidFill>
                <a:latin typeface="Arial Unicode MS" panose="020B0604020202020204" pitchFamily="34" charset="-128"/>
              </a:rPr>
              <a:t>has some pennies to buy a </a:t>
            </a:r>
            <a:r>
              <a:rPr lang="en-US" altLang="en-US" sz="3200" dirty="0">
                <a:solidFill>
                  <a:prstClr val="white"/>
                </a:solidFill>
                <a:latin typeface="Arial Unicode MS" panose="020B0604020202020204" pitchFamily="34" charset="-128"/>
              </a:rPr>
              <a:t>pack of gum </a:t>
            </a:r>
            <a:r>
              <a:rPr lang="en-US" altLang="en-US" sz="3200" dirty="0" smtClean="0">
                <a:solidFill>
                  <a:prstClr val="white"/>
                </a:solidFill>
                <a:latin typeface="Arial Unicode MS" panose="020B0604020202020204" pitchFamily="34" charset="-128"/>
              </a:rPr>
              <a:t>for 7 pennies and </a:t>
            </a:r>
            <a:r>
              <a:rPr lang="en-US" altLang="en-US" sz="3200" dirty="0">
                <a:solidFill>
                  <a:prstClr val="white"/>
                </a:solidFill>
                <a:latin typeface="Arial Unicode MS" panose="020B0604020202020204" pitchFamily="34" charset="-128"/>
              </a:rPr>
              <a:t>a toy for </a:t>
            </a:r>
            <a:r>
              <a:rPr lang="en-US" altLang="en-US" sz="3200" dirty="0" smtClean="0">
                <a:solidFill>
                  <a:prstClr val="white"/>
                </a:solidFill>
                <a:latin typeface="Arial Unicode MS" panose="020B0604020202020204" pitchFamily="34" charset="-128"/>
              </a:rPr>
              <a:t>8 pennies.  How much did she have to pay?  Use picture, numbers, or words to explain your thinking.</a:t>
            </a:r>
            <a:endParaRPr lang="en-US" altLang="en-US" sz="32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2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3200" dirty="0" smtClean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32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endParaRPr lang="en-US" altLang="en-US" sz="32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algn="ctr" eaLnBrk="1" hangingPunct="1"/>
            <a:r>
              <a:rPr lang="en-US" altLang="en-US" sz="3200" dirty="0">
                <a:solidFill>
                  <a:prstClr val="white"/>
                </a:solidFill>
                <a:latin typeface="Arial Unicode MS" panose="020B0604020202020204" pitchFamily="34" charset="-128"/>
              </a:rPr>
              <a:t>The problem is 7 + 3.  Solve it as many different ways as you can using </a:t>
            </a:r>
            <a:r>
              <a:rPr lang="en-US" altLang="en-US" sz="3200" b="1" u="sng" dirty="0">
                <a:solidFill>
                  <a:prstClr val="white"/>
                </a:solidFill>
                <a:latin typeface="Arial Unicode MS" panose="020B0604020202020204" pitchFamily="34" charset="-128"/>
              </a:rPr>
              <a:t>MENTAL OR REKENREK</a:t>
            </a:r>
            <a:r>
              <a:rPr lang="en-US" altLang="en-US" sz="3200" dirty="0">
                <a:solidFill>
                  <a:prstClr val="white"/>
                </a:solidFill>
                <a:latin typeface="Arial Unicode MS" panose="020B0604020202020204" pitchFamily="34" charset="-128"/>
              </a:rPr>
              <a:t>.</a:t>
            </a:r>
          </a:p>
          <a:p>
            <a:pPr eaLnBrk="1" hangingPunct="1"/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eaLnBrk="1" hangingPunct="1"/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  <a:p>
            <a:pPr eaLnBrk="1" hangingPunct="1"/>
            <a: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  <a:t/>
            </a:r>
            <a:br>
              <a:rPr lang="en-US" altLang="en-US" sz="3600" dirty="0">
                <a:solidFill>
                  <a:prstClr val="white"/>
                </a:solidFill>
                <a:latin typeface="Arial Unicode MS" panose="020B0604020202020204" pitchFamily="34" charset="-128"/>
              </a:rPr>
            </a:br>
            <a:endParaRPr lang="en-US" altLang="en-US" sz="3600" dirty="0">
              <a:solidFill>
                <a:prstClr val="white"/>
              </a:solidFill>
              <a:latin typeface="Arial Unicode MS" panose="020B0604020202020204" pitchFamily="34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937657"/>
            <a:ext cx="2857500" cy="17811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58" y="2512654"/>
            <a:ext cx="2746689" cy="206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8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000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889</Words>
  <Application>Microsoft Office PowerPoint</Application>
  <PresentationFormat>Widescreen</PresentationFormat>
  <Paragraphs>185</Paragraphs>
  <Slides>31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 Unicode MS</vt:lpstr>
      <vt:lpstr>Arial</vt:lpstr>
      <vt:lpstr>Brush Script MT</vt:lpstr>
      <vt:lpstr>Calibri</vt:lpstr>
      <vt:lpstr>Comic Sans MS</vt:lpstr>
      <vt:lpstr>Lucida Calligraphy</vt:lpstr>
      <vt:lpstr>Times-Bold</vt:lpstr>
      <vt:lpstr>Times-Roman</vt:lpstr>
      <vt:lpstr>Ppt0000000</vt:lpstr>
      <vt:lpstr>Week 1</vt:lpstr>
      <vt:lpstr>Math Corner</vt:lpstr>
      <vt:lpstr>Math Corner-</vt:lpstr>
      <vt:lpstr>Math Corner-</vt:lpstr>
      <vt:lpstr>      Math Corner-</vt:lpstr>
      <vt:lpstr>Math Corner</vt:lpstr>
      <vt:lpstr>Week 2</vt:lpstr>
      <vt:lpstr>Math Corner</vt:lpstr>
      <vt:lpstr>Math Corner</vt:lpstr>
      <vt:lpstr>Math Corner</vt:lpstr>
      <vt:lpstr>Math Math Corner</vt:lpstr>
      <vt:lpstr> Math Corner</vt:lpstr>
      <vt:lpstr>Week 3</vt:lpstr>
      <vt:lpstr>Math Corner</vt:lpstr>
      <vt:lpstr>Math Corner</vt:lpstr>
      <vt:lpstr>Math Corner</vt:lpstr>
      <vt:lpstr>Math Corner</vt:lpstr>
      <vt:lpstr>Math Corner</vt:lpstr>
      <vt:lpstr>Week 4</vt:lpstr>
      <vt:lpstr>Math Corner</vt:lpstr>
      <vt:lpstr>Math Corner-Tuesday</vt:lpstr>
      <vt:lpstr>Math Corner</vt:lpstr>
      <vt:lpstr>Math Corner</vt:lpstr>
      <vt:lpstr>Math Corner</vt:lpstr>
      <vt:lpstr>Math Corner</vt:lpstr>
      <vt:lpstr>Week 5</vt:lpstr>
      <vt:lpstr>Math Corner</vt:lpstr>
      <vt:lpstr>Math Corner</vt:lpstr>
      <vt:lpstr>Math Corner-Tuesday</vt:lpstr>
      <vt:lpstr>Math Corner</vt:lpstr>
      <vt:lpstr>Math Corner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</dc:title>
  <dc:creator>Beatrice Holmes</dc:creator>
  <cp:lastModifiedBy>Holmes, Beatrice</cp:lastModifiedBy>
  <cp:revision>19</cp:revision>
  <dcterms:created xsi:type="dcterms:W3CDTF">2016-02-28T01:34:43Z</dcterms:created>
  <dcterms:modified xsi:type="dcterms:W3CDTF">2020-01-30T15:42:47Z</dcterms:modified>
</cp:coreProperties>
</file>